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75" r:id="rId1"/>
  </p:sldMasterIdLst>
  <p:notesMasterIdLst>
    <p:notesMasterId r:id="rId14"/>
  </p:notesMasterIdLst>
  <p:handoutMasterIdLst>
    <p:handoutMasterId r:id="rId15"/>
  </p:handout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2" r:id="rId9"/>
    <p:sldId id="273" r:id="rId10"/>
    <p:sldId id="270" r:id="rId11"/>
    <p:sldId id="271" r:id="rId12"/>
    <p:sldId id="274" r:id="rId13"/>
  </p:sldIdLst>
  <p:sldSz cx="12866688" cy="7237413"/>
  <p:notesSz cx="6797675" cy="9928225"/>
  <p:custDataLst>
    <p:tags r:id="rId16"/>
  </p:custDataLst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3100" kern="1200">
        <a:solidFill>
          <a:schemeClr val="tx2"/>
        </a:solidFill>
        <a:latin typeface="Arial" charset="0"/>
        <a:ea typeface="+mn-ea"/>
        <a:cs typeface="+mn-cs"/>
      </a:defRPr>
    </a:lvl1pPr>
    <a:lvl2pPr marL="436206" algn="r" rtl="0" eaLnBrk="0" fontAlgn="base" hangingPunct="0">
      <a:spcBef>
        <a:spcPct val="0"/>
      </a:spcBef>
      <a:spcAft>
        <a:spcPct val="0"/>
      </a:spcAft>
      <a:defRPr sz="3100" kern="1200">
        <a:solidFill>
          <a:schemeClr val="tx2"/>
        </a:solidFill>
        <a:latin typeface="Arial" charset="0"/>
        <a:ea typeface="+mn-ea"/>
        <a:cs typeface="+mn-cs"/>
      </a:defRPr>
    </a:lvl2pPr>
    <a:lvl3pPr marL="872412" algn="r" rtl="0" eaLnBrk="0" fontAlgn="base" hangingPunct="0">
      <a:spcBef>
        <a:spcPct val="0"/>
      </a:spcBef>
      <a:spcAft>
        <a:spcPct val="0"/>
      </a:spcAft>
      <a:defRPr sz="3100" kern="1200">
        <a:solidFill>
          <a:schemeClr val="tx2"/>
        </a:solidFill>
        <a:latin typeface="Arial" charset="0"/>
        <a:ea typeface="+mn-ea"/>
        <a:cs typeface="+mn-cs"/>
      </a:defRPr>
    </a:lvl3pPr>
    <a:lvl4pPr marL="1308617" algn="r" rtl="0" eaLnBrk="0" fontAlgn="base" hangingPunct="0">
      <a:spcBef>
        <a:spcPct val="0"/>
      </a:spcBef>
      <a:spcAft>
        <a:spcPct val="0"/>
      </a:spcAft>
      <a:defRPr sz="3100" kern="1200">
        <a:solidFill>
          <a:schemeClr val="tx2"/>
        </a:solidFill>
        <a:latin typeface="Arial" charset="0"/>
        <a:ea typeface="+mn-ea"/>
        <a:cs typeface="+mn-cs"/>
      </a:defRPr>
    </a:lvl4pPr>
    <a:lvl5pPr marL="1744823" algn="r" rtl="0" eaLnBrk="0" fontAlgn="base" hangingPunct="0">
      <a:spcBef>
        <a:spcPct val="0"/>
      </a:spcBef>
      <a:spcAft>
        <a:spcPct val="0"/>
      </a:spcAft>
      <a:defRPr sz="3100" kern="1200">
        <a:solidFill>
          <a:schemeClr val="tx2"/>
        </a:solidFill>
        <a:latin typeface="Arial" charset="0"/>
        <a:ea typeface="+mn-ea"/>
        <a:cs typeface="+mn-cs"/>
      </a:defRPr>
    </a:lvl5pPr>
    <a:lvl6pPr marL="2181030" algn="l" defTabSz="872412" rtl="0" eaLnBrk="1" latinLnBrk="0" hangingPunct="1">
      <a:defRPr sz="3100" kern="1200">
        <a:solidFill>
          <a:schemeClr val="tx2"/>
        </a:solidFill>
        <a:latin typeface="Arial" charset="0"/>
        <a:ea typeface="+mn-ea"/>
        <a:cs typeface="+mn-cs"/>
      </a:defRPr>
    </a:lvl6pPr>
    <a:lvl7pPr marL="2617236" algn="l" defTabSz="872412" rtl="0" eaLnBrk="1" latinLnBrk="0" hangingPunct="1">
      <a:defRPr sz="3100" kern="1200">
        <a:solidFill>
          <a:schemeClr val="tx2"/>
        </a:solidFill>
        <a:latin typeface="Arial" charset="0"/>
        <a:ea typeface="+mn-ea"/>
        <a:cs typeface="+mn-cs"/>
      </a:defRPr>
    </a:lvl7pPr>
    <a:lvl8pPr marL="3053442" algn="l" defTabSz="872412" rtl="0" eaLnBrk="1" latinLnBrk="0" hangingPunct="1">
      <a:defRPr sz="3100" kern="1200">
        <a:solidFill>
          <a:schemeClr val="tx2"/>
        </a:solidFill>
        <a:latin typeface="Arial" charset="0"/>
        <a:ea typeface="+mn-ea"/>
        <a:cs typeface="+mn-cs"/>
      </a:defRPr>
    </a:lvl8pPr>
    <a:lvl9pPr marL="3489647" algn="l" defTabSz="872412" rtl="0" eaLnBrk="1" latinLnBrk="0" hangingPunct="1">
      <a:defRPr sz="3100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960" userDrawn="1">
          <p15:clr>
            <a:srgbClr val="A4A3A4"/>
          </p15:clr>
        </p15:guide>
        <p15:guide id="2" pos="2769" userDrawn="1">
          <p15:clr>
            <a:srgbClr val="A4A3A4"/>
          </p15:clr>
        </p15:guide>
        <p15:guide id="4" orient="horz" pos="13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1A1"/>
    <a:srgbClr val="E5F4FA"/>
    <a:srgbClr val="007FB5"/>
    <a:srgbClr val="00638D"/>
    <a:srgbClr val="005579"/>
    <a:srgbClr val="004765"/>
    <a:srgbClr val="002A3C"/>
    <a:srgbClr val="5D6668"/>
    <a:srgbClr val="81888A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9A4143-A912-4246-852F-8887F1D3D8D5}" v="1" dt="2024-02-12T09:05:27.4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6" autoAdjust="0"/>
    <p:restoredTop sz="94680" autoAdjust="0"/>
  </p:normalViewPr>
  <p:slideViewPr>
    <p:cSldViewPr snapToGrid="0" snapToObjects="1" showGuides="1">
      <p:cViewPr varScale="1">
        <p:scale>
          <a:sx n="97" d="100"/>
          <a:sy n="97" d="100"/>
        </p:scale>
        <p:origin x="900" y="84"/>
      </p:cViewPr>
      <p:guideLst>
        <p:guide pos="4960"/>
        <p:guide pos="2769"/>
        <p:guide orient="horz" pos="1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en Rosenthal" userId="8b5193fc-167e-4bcc-af38-89112aeecb56" providerId="ADAL" clId="{A09A4143-A912-4246-852F-8887F1D3D8D5}"/>
    <pc:docChg chg="undo custSel modSld">
      <pc:chgData name="Kirsten Rosenthal" userId="8b5193fc-167e-4bcc-af38-89112aeecb56" providerId="ADAL" clId="{A09A4143-A912-4246-852F-8887F1D3D8D5}" dt="2024-02-12T09:09:18.296" v="49" actId="1035"/>
      <pc:docMkLst>
        <pc:docMk/>
      </pc:docMkLst>
      <pc:sldChg chg="addSp delSp modSp mod">
        <pc:chgData name="Kirsten Rosenthal" userId="8b5193fc-167e-4bcc-af38-89112aeecb56" providerId="ADAL" clId="{A09A4143-A912-4246-852F-8887F1D3D8D5}" dt="2024-02-12T09:09:18.296" v="49" actId="1035"/>
        <pc:sldMkLst>
          <pc:docMk/>
          <pc:sldMk cId="1862596055" sldId="262"/>
        </pc:sldMkLst>
        <pc:spChg chg="mod">
          <ac:chgData name="Kirsten Rosenthal" userId="8b5193fc-167e-4bcc-af38-89112aeecb56" providerId="ADAL" clId="{A09A4143-A912-4246-852F-8887F1D3D8D5}" dt="2024-02-12T09:09:18.296" v="49" actId="1035"/>
          <ac:spMkLst>
            <pc:docMk/>
            <pc:sldMk cId="1862596055" sldId="262"/>
            <ac:spMk id="10" creationId="{3C2CD953-0E6B-F0B3-78DE-DE21665F3ED4}"/>
          </ac:spMkLst>
        </pc:spChg>
        <pc:picChg chg="add mod ord modCrop">
          <ac:chgData name="Kirsten Rosenthal" userId="8b5193fc-167e-4bcc-af38-89112aeecb56" providerId="ADAL" clId="{A09A4143-A912-4246-852F-8887F1D3D8D5}" dt="2024-02-12T09:09:06.216" v="14" actId="167"/>
          <ac:picMkLst>
            <pc:docMk/>
            <pc:sldMk cId="1862596055" sldId="262"/>
            <ac:picMk id="5" creationId="{29C8E07A-17EF-58EA-49B2-A7C5EA8150B0}"/>
          </ac:picMkLst>
        </pc:picChg>
        <pc:picChg chg="del mod">
          <ac:chgData name="Kirsten Rosenthal" userId="8b5193fc-167e-4bcc-af38-89112aeecb56" providerId="ADAL" clId="{A09A4143-A912-4246-852F-8887F1D3D8D5}" dt="2024-02-12T09:08:19.716" v="1" actId="478"/>
          <ac:picMkLst>
            <pc:docMk/>
            <pc:sldMk cId="1862596055" sldId="262"/>
            <ac:picMk id="7" creationId="{77881C01-9F7B-9B75-18B2-7DD902AC8AD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9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224" tIns="44111" rIns="88224" bIns="441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56EC9ED9-561F-485F-9596-A85F7CF77D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68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941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194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3" y="754063"/>
            <a:ext cx="6586537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9" y="4686301"/>
            <a:ext cx="4992687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8800"/>
            <a:ext cx="29194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48800"/>
            <a:ext cx="29194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877066DD-0508-43CE-A987-5A0EB47AD1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57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362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724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086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4482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81030" algn="l" defTabSz="872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17236" algn="l" defTabSz="872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53442" algn="l" defTabSz="872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489647" algn="l" defTabSz="872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  dunke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243013"/>
            <a:ext cx="11153776" cy="5994400"/>
          </a:xfrm>
          <a:prstGeom prst="rect">
            <a:avLst/>
          </a:prstGeom>
          <a:solidFill>
            <a:srgbClr val="E5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"/>
          <p:cNvSpPr txBox="1">
            <a:spLocks noChangeArrowheads="1"/>
          </p:cNvSpPr>
          <p:nvPr userDrawn="1"/>
        </p:nvSpPr>
        <p:spPr bwMode="auto">
          <a:xfrm>
            <a:off x="3023718" y="503016"/>
            <a:ext cx="813751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900"/>
              </a:lnSpc>
            </a:pPr>
            <a:r>
              <a:rPr lang="de-DE" altLang="de-DE" sz="1780" spc="0" baseline="0" dirty="0">
                <a:solidFill>
                  <a:srgbClr val="439ACB"/>
                </a:solidFill>
              </a:rPr>
              <a:t>Bayerisches</a:t>
            </a:r>
            <a:r>
              <a:rPr lang="de-DE" altLang="de-DE" sz="1780" baseline="0" dirty="0">
                <a:solidFill>
                  <a:srgbClr val="439ACB"/>
                </a:solidFill>
              </a:rPr>
              <a:t> Staatsministerium für</a:t>
            </a:r>
          </a:p>
          <a:p>
            <a:pPr>
              <a:lnSpc>
                <a:spcPts val="1900"/>
              </a:lnSpc>
            </a:pPr>
            <a:r>
              <a:rPr lang="de-DE" altLang="de-DE" sz="1780" baseline="0" dirty="0">
                <a:solidFill>
                  <a:srgbClr val="439ACB"/>
                </a:solidFill>
              </a:rPr>
              <a:t>Wirtschaft, Landesentwicklung und Energie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88" y="250825"/>
            <a:ext cx="1206000" cy="72809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3B36362-14C7-EC92-81D5-6A2D38E4E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814" y="81205"/>
            <a:ext cx="2949553" cy="105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5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61" userDrawn="1">
          <p15:clr>
            <a:srgbClr val="FBAE40"/>
          </p15:clr>
        </p15:guide>
        <p15:guide id="2" orient="horz" pos="78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31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104899" y="1434492"/>
            <a:ext cx="10025459" cy="516632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113268" y="2131109"/>
            <a:ext cx="10034059" cy="41043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  <a:lvl2pPr marL="0" indent="-288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ä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4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6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 err="1"/>
              <a:t>Gdfgfdgdfgdfg</a:t>
            </a:r>
            <a:endParaRPr lang="de-DE" dirty="0"/>
          </a:p>
          <a:p>
            <a:pPr lvl="4"/>
            <a:r>
              <a:rPr lang="de-DE" dirty="0" err="1"/>
              <a:t>gfdfffgfgfgdfgdgdgh</a:t>
            </a:r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03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119716" y="1538345"/>
            <a:ext cx="10034059" cy="504025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  <a:lvl2pPr marL="0" indent="-288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ä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4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6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 err="1"/>
              <a:t>Gdfgfdgdfgdfg</a:t>
            </a:r>
            <a:endParaRPr lang="de-DE" dirty="0"/>
          </a:p>
          <a:p>
            <a:pPr lvl="4"/>
            <a:r>
              <a:rPr lang="de-DE" dirty="0" err="1"/>
              <a:t>gfdfffgfgfgdfgdgdgh</a:t>
            </a:r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364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1115658" y="2124075"/>
            <a:ext cx="4860000" cy="428375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  <a:lvl2pPr marL="0" indent="-288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ä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4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6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 err="1"/>
              <a:t>Gdfgfdgdfgdfg</a:t>
            </a:r>
            <a:endParaRPr lang="de-DE" dirty="0"/>
          </a:p>
          <a:p>
            <a:pPr lvl="4"/>
            <a:r>
              <a:rPr lang="de-DE" dirty="0" err="1"/>
              <a:t>gfdfffgfgfgdfgdgdgh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6285175" y="2124075"/>
            <a:ext cx="4860000" cy="428375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</a:defRPr>
            </a:lvl1pPr>
            <a:lvl2pPr marL="0" indent="-2880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ä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4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20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36000" indent="-218103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 err="1"/>
              <a:t>Gdfgfdgdfgdfg</a:t>
            </a:r>
            <a:endParaRPr lang="de-DE" dirty="0"/>
          </a:p>
          <a:p>
            <a:pPr lvl="4"/>
            <a:r>
              <a:rPr lang="de-DE" dirty="0" err="1"/>
              <a:t>gfdfffgfgfgdfgdgdgh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540D3C-5A7B-3F91-1A7B-65DA584A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1434492"/>
            <a:ext cx="10025459" cy="516632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874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9" userDrawn="1">
          <p15:clr>
            <a:srgbClr val="FBAE40"/>
          </p15:clr>
        </p15:guide>
        <p15:guide id="2" orient="horz" pos="13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el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571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1"/>
          <p:cNvSpPr txBox="1">
            <a:spLocks noChangeArrowheads="1"/>
          </p:cNvSpPr>
          <p:nvPr userDrawn="1"/>
        </p:nvSpPr>
        <p:spPr bwMode="auto">
          <a:xfrm>
            <a:off x="3023718" y="503016"/>
            <a:ext cx="813751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>
              <a:lnSpc>
                <a:spcPts val="1900"/>
              </a:lnSpc>
            </a:pPr>
            <a:r>
              <a:rPr lang="de-DE" altLang="de-DE" sz="1780" spc="0" baseline="0" dirty="0">
                <a:solidFill>
                  <a:srgbClr val="439ACB"/>
                </a:solidFill>
              </a:rPr>
              <a:t>Bayerisches</a:t>
            </a:r>
            <a:r>
              <a:rPr lang="de-DE" altLang="de-DE" sz="1780" baseline="0" dirty="0">
                <a:solidFill>
                  <a:srgbClr val="439ACB"/>
                </a:solidFill>
              </a:rPr>
              <a:t> Staatsministerium für</a:t>
            </a:r>
          </a:p>
          <a:p>
            <a:pPr>
              <a:lnSpc>
                <a:spcPts val="1900"/>
              </a:lnSpc>
            </a:pPr>
            <a:r>
              <a:rPr lang="de-DE" altLang="de-DE" sz="1780" baseline="0" dirty="0">
                <a:solidFill>
                  <a:srgbClr val="439ACB"/>
                </a:solidFill>
              </a:rPr>
              <a:t>Wirtschaft, Landesentwicklung und Energie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88" y="250825"/>
            <a:ext cx="1206000" cy="7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61">
          <p15:clr>
            <a:srgbClr val="FBAE40"/>
          </p15:clr>
        </p15:guide>
        <p15:guide id="2" orient="horz" pos="7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04899" y="6922024"/>
            <a:ext cx="8966379" cy="18093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399690" y="6922024"/>
            <a:ext cx="745485" cy="180936"/>
          </a:xfrm>
          <a:prstGeom prst="rect">
            <a:avLst/>
          </a:prstGeom>
          <a:noFill/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E4EECD9B-2EC0-4786-BD83-C4DBD24011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"/>
          <p:cNvSpPr txBox="1">
            <a:spLocks noChangeArrowheads="1"/>
          </p:cNvSpPr>
          <p:nvPr userDrawn="1"/>
        </p:nvSpPr>
        <p:spPr bwMode="auto">
          <a:xfrm>
            <a:off x="6407860" y="503016"/>
            <a:ext cx="4753367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>
              <a:lnSpc>
                <a:spcPts val="1900"/>
              </a:lnSpc>
            </a:pPr>
            <a:r>
              <a:rPr lang="de-DE" altLang="de-DE" sz="1780" spc="0" baseline="0" dirty="0">
                <a:solidFill>
                  <a:srgbClr val="439ACB"/>
                </a:solidFill>
              </a:rPr>
              <a:t>Bayerisches</a:t>
            </a:r>
            <a:r>
              <a:rPr lang="de-DE" altLang="de-DE" sz="1780" baseline="0" dirty="0">
                <a:solidFill>
                  <a:srgbClr val="439ACB"/>
                </a:solidFill>
              </a:rPr>
              <a:t> Staatsministerium für</a:t>
            </a:r>
          </a:p>
          <a:p>
            <a:pPr>
              <a:lnSpc>
                <a:spcPts val="1900"/>
              </a:lnSpc>
            </a:pPr>
            <a:r>
              <a:rPr lang="de-DE" altLang="de-DE" sz="1780" baseline="0" dirty="0">
                <a:solidFill>
                  <a:srgbClr val="439ACB"/>
                </a:solidFill>
              </a:rPr>
              <a:t>Wirtschaft, Landesentwicklung und Energie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88" y="250825"/>
            <a:ext cx="1206000" cy="728093"/>
          </a:xfrm>
          <a:prstGeom prst="rect">
            <a:avLst/>
          </a:prstGeom>
        </p:spPr>
      </p:pic>
      <p:cxnSp>
        <p:nvCxnSpPr>
          <p:cNvPr id="6" name="Gerader Verbinder 5"/>
          <p:cNvCxnSpPr/>
          <p:nvPr userDrawn="1"/>
        </p:nvCxnSpPr>
        <p:spPr>
          <a:xfrm>
            <a:off x="1104900" y="1249378"/>
            <a:ext cx="10048875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 userDrawn="1"/>
        </p:nvCxnSpPr>
        <p:spPr>
          <a:xfrm>
            <a:off x="1104900" y="6779536"/>
            <a:ext cx="10048875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5F6DDEB2-BCA4-DCAB-1F3C-D863C2BF12E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0814" y="81205"/>
            <a:ext cx="2949553" cy="1056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8" r:id="rId2"/>
    <p:sldLayoutId id="2147483914" r:id="rId3"/>
    <p:sldLayoutId id="2147483910" r:id="rId4"/>
    <p:sldLayoutId id="2147483909" r:id="rId5"/>
    <p:sldLayoutId id="2147483907" r:id="rId6"/>
    <p:sldLayoutId id="2147483913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charset="0"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5pPr>
      <a:lvl6pPr marL="436206" algn="ctr" rtl="0" fontAlgn="base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6pPr>
      <a:lvl7pPr marL="872412" algn="ctr" rtl="0" fontAlgn="base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7pPr>
      <a:lvl8pPr marL="1308617" algn="ctr" rtl="0" fontAlgn="base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8pPr>
      <a:lvl9pPr marL="1744823" algn="ctr" rtl="0" fontAlgn="base">
        <a:spcBef>
          <a:spcPct val="0"/>
        </a:spcBef>
        <a:spcAft>
          <a:spcPct val="0"/>
        </a:spcAft>
        <a:buFont typeface="Arial" charset="0"/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algn="l" defTabSz="0" rtl="0" eaLnBrk="0" fontAlgn="base" hangingPunct="0">
        <a:spcBef>
          <a:spcPct val="20000"/>
        </a:spcBef>
        <a:spcAft>
          <a:spcPct val="0"/>
        </a:spcAft>
        <a:defRPr lang="de-DE" kern="1200" dirty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8834" indent="-2726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090515" indent="-2181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526720" indent="-2181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1962927" indent="-2181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399133" indent="-218103" algn="l" defTabSz="872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339" indent="-218103" algn="l" defTabSz="872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1544" indent="-218103" algn="l" defTabSz="872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7750" indent="-218103" algn="l" defTabSz="8724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06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412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617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4823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030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236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442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89647" algn="l" defTabSz="8724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783" userDrawn="1">
          <p15:clr>
            <a:srgbClr val="F26B43"/>
          </p15:clr>
        </p15:guide>
        <p15:guide id="3" pos="696" userDrawn="1">
          <p15:clr>
            <a:srgbClr val="F26B43"/>
          </p15:clr>
        </p15:guide>
        <p15:guide id="5" pos="7026" userDrawn="1">
          <p15:clr>
            <a:srgbClr val="F26B43"/>
          </p15:clr>
        </p15:guide>
        <p15:guide id="6" orient="horz" pos="589" userDrawn="1">
          <p15:clr>
            <a:srgbClr val="F26B43"/>
          </p15:clr>
        </p15:guide>
        <p15:guide id="7" orient="horz" pos="1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9C8E07A-17EF-58EA-49B2-A7C5EA815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2" t="29344" r="33211" b="9522"/>
          <a:stretch/>
        </p:blipFill>
        <p:spPr>
          <a:xfrm>
            <a:off x="5454412" y="2615990"/>
            <a:ext cx="5119926" cy="31219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0482FA-8426-C0F1-6CD3-FF34B8A24E82}"/>
              </a:ext>
            </a:extLst>
          </p:cNvPr>
          <p:cNvSpPr txBox="1">
            <a:spLocks/>
          </p:cNvSpPr>
          <p:nvPr/>
        </p:nvSpPr>
        <p:spPr>
          <a:xfrm>
            <a:off x="1104900" y="1599517"/>
            <a:ext cx="9469438" cy="86034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800" b="1" dirty="0">
                <a:solidFill>
                  <a:schemeClr val="tx2"/>
                </a:solidFill>
              </a:rPr>
              <a:t>&lt;Projekttitel&gt;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CA83FA-AF57-5D2D-A8DD-C5EA98BA70DE}"/>
              </a:ext>
            </a:extLst>
          </p:cNvPr>
          <p:cNvSpPr txBox="1"/>
          <p:nvPr/>
        </p:nvSpPr>
        <p:spPr>
          <a:xfrm>
            <a:off x="1104900" y="3314183"/>
            <a:ext cx="4521200" cy="2323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de-DE" sz="2400" dirty="0">
                <a:solidFill>
                  <a:schemeClr val="tx1"/>
                </a:solidFill>
              </a:rPr>
              <a:t>eingereicht von</a:t>
            </a:r>
          </a:p>
          <a:p>
            <a:pPr algn="l"/>
            <a:r>
              <a:rPr lang="de-DE" sz="2400" dirty="0"/>
              <a:t>&lt;Bewerber&gt;</a:t>
            </a:r>
          </a:p>
          <a:p>
            <a:endParaRPr lang="de-DE" dirty="0"/>
          </a:p>
          <a:p>
            <a:pPr algn="l"/>
            <a:endParaRPr lang="de-DE" dirty="0"/>
          </a:p>
          <a:p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80AA80E9-21C5-05D5-42EA-6FE5C63B1D70}"/>
              </a:ext>
            </a:extLst>
          </p:cNvPr>
          <p:cNvCxnSpPr>
            <a:cxnSpLocks/>
          </p:cNvCxnSpPr>
          <p:nvPr/>
        </p:nvCxnSpPr>
        <p:spPr>
          <a:xfrm>
            <a:off x="1104900" y="2603210"/>
            <a:ext cx="9469438" cy="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22F09CF0-4353-C010-E0B7-13279D5B0387}"/>
              </a:ext>
            </a:extLst>
          </p:cNvPr>
          <p:cNvSpPr txBox="1"/>
          <p:nvPr/>
        </p:nvSpPr>
        <p:spPr>
          <a:xfrm>
            <a:off x="5454411" y="5994925"/>
            <a:ext cx="4866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Gewinner Stadtmarketingpreis 2022 </a:t>
            </a:r>
          </a:p>
          <a:p>
            <a:pPr algn="ctr"/>
            <a:r>
              <a:rPr lang="de-DE" sz="1000" i="1" dirty="0">
                <a:solidFill>
                  <a:schemeClr val="tx1"/>
                </a:solidFill>
              </a:rPr>
              <a:t>Projektfotos können Sie je nach Wunsch auf jeder Folie einfügen</a:t>
            </a:r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[Die im Rahmen der Bewerbung erforderlichen Foto-Dateien in Druckqualität sind der Bewerbung gesondert beizufügen]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C2CD953-0E6B-F0B3-78DE-DE21665F3ED4}"/>
              </a:ext>
            </a:extLst>
          </p:cNvPr>
          <p:cNvSpPr txBox="1"/>
          <p:nvPr/>
        </p:nvSpPr>
        <p:spPr>
          <a:xfrm>
            <a:off x="5454411" y="2409638"/>
            <a:ext cx="167497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Musterfoto</a:t>
            </a:r>
          </a:p>
        </p:txBody>
      </p:sp>
    </p:spTree>
    <p:extLst>
      <p:ext uri="{BB962C8B-B14F-4D97-AF65-F5344CB8AC3E}">
        <p14:creationId xmlns:p14="http://schemas.microsoft.com/office/powerpoint/2010/main" val="1862596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47788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Weitere besondere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13125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Abgerundetes Rechteck 28">
            <a:extLst>
              <a:ext uri="{FF2B5EF4-FFF2-40B4-BE49-F238E27FC236}">
                <a16:creationId xmlns:a16="http://schemas.microsoft.com/office/drawing/2014/main" id="{6C76EF5B-2D5E-A30E-0716-9C15644A3FDB}"/>
              </a:ext>
            </a:extLst>
          </p:cNvPr>
          <p:cNvSpPr/>
          <p:nvPr/>
        </p:nvSpPr>
        <p:spPr>
          <a:xfrm>
            <a:off x="8933875" y="1382117"/>
            <a:ext cx="2211300" cy="639699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F0000"/>
                </a:solidFill>
                <a:latin typeface="+mj-lt"/>
              </a:rPr>
              <a:t>(bei Bedarf)</a:t>
            </a:r>
          </a:p>
        </p:txBody>
      </p:sp>
    </p:spTree>
    <p:extLst>
      <p:ext uri="{BB962C8B-B14F-4D97-AF65-F5344CB8AC3E}">
        <p14:creationId xmlns:p14="http://schemas.microsoft.com/office/powerpoint/2010/main" val="239239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47788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Projektfotos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9CD93-43A4-04FB-1888-60C43D5E42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Abgerundetes Rechteck 28">
            <a:extLst>
              <a:ext uri="{FF2B5EF4-FFF2-40B4-BE49-F238E27FC236}">
                <a16:creationId xmlns:a16="http://schemas.microsoft.com/office/drawing/2014/main" id="{35A9874F-9488-1FBE-14E3-17BD48D14C75}"/>
              </a:ext>
            </a:extLst>
          </p:cNvPr>
          <p:cNvSpPr/>
          <p:nvPr/>
        </p:nvSpPr>
        <p:spPr>
          <a:xfrm>
            <a:off x="8933875" y="1382117"/>
            <a:ext cx="2211300" cy="639699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F0000"/>
                </a:solidFill>
                <a:latin typeface="+mj-lt"/>
              </a:rPr>
              <a:t>(bei Bedarf)</a:t>
            </a:r>
          </a:p>
        </p:txBody>
      </p:sp>
    </p:spTree>
    <p:extLst>
      <p:ext uri="{BB962C8B-B14F-4D97-AF65-F5344CB8AC3E}">
        <p14:creationId xmlns:p14="http://schemas.microsoft.com/office/powerpoint/2010/main" val="940507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47788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Projektfotos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9CD93-43A4-04FB-1888-60C43D5E42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Abgerundetes Rechteck 28">
            <a:extLst>
              <a:ext uri="{FF2B5EF4-FFF2-40B4-BE49-F238E27FC236}">
                <a16:creationId xmlns:a16="http://schemas.microsoft.com/office/drawing/2014/main" id="{898E943D-701F-DA6D-7A09-37B607B94698}"/>
              </a:ext>
            </a:extLst>
          </p:cNvPr>
          <p:cNvSpPr/>
          <p:nvPr/>
        </p:nvSpPr>
        <p:spPr>
          <a:xfrm>
            <a:off x="8933875" y="1382117"/>
            <a:ext cx="2211300" cy="639699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F0000"/>
                </a:solidFill>
                <a:latin typeface="+mj-lt"/>
              </a:rPr>
              <a:t>(bei Bedarf)</a:t>
            </a:r>
          </a:p>
        </p:txBody>
      </p:sp>
    </p:spTree>
    <p:extLst>
      <p:ext uri="{BB962C8B-B14F-4D97-AF65-F5344CB8AC3E}">
        <p14:creationId xmlns:p14="http://schemas.microsoft.com/office/powerpoint/2010/main" val="163353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DE4511-F5D5-BE55-4739-08A5AFF3A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z="1400">
                <a:latin typeface="+mj-lt"/>
              </a:rPr>
              <a:t>Bewerber / Projekttitel</a:t>
            </a:r>
            <a:endParaRPr lang="de-DE" sz="1400" dirty="0">
              <a:latin typeface="+mj-lt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E98913-6D80-81E9-294D-DA82DC64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z="1400" smtClean="0">
                <a:latin typeface="+mj-lt"/>
              </a:rPr>
              <a:pPr/>
              <a:t>2</a:t>
            </a:fld>
            <a:endParaRPr lang="de-DE" sz="1400" dirty="0">
              <a:latin typeface="+mj-lt"/>
            </a:endParaRPr>
          </a:p>
        </p:txBody>
      </p:sp>
      <p:sp>
        <p:nvSpPr>
          <p:cNvPr id="9" name="Abgerundetes Rechteck 12">
            <a:extLst>
              <a:ext uri="{FF2B5EF4-FFF2-40B4-BE49-F238E27FC236}">
                <a16:creationId xmlns:a16="http://schemas.microsoft.com/office/drawing/2014/main" id="{6C7A30B4-E803-609B-8FFE-6796C363DF6F}"/>
              </a:ext>
            </a:extLst>
          </p:cNvPr>
          <p:cNvSpPr/>
          <p:nvPr/>
        </p:nvSpPr>
        <p:spPr>
          <a:xfrm>
            <a:off x="1122742" y="2683456"/>
            <a:ext cx="3167903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Kurze Projektbeschreibung (1)</a:t>
            </a:r>
          </a:p>
        </p:txBody>
      </p:sp>
      <p:sp>
        <p:nvSpPr>
          <p:cNvPr id="10" name="Abgerundetes Rechteck 13">
            <a:extLst>
              <a:ext uri="{FF2B5EF4-FFF2-40B4-BE49-F238E27FC236}">
                <a16:creationId xmlns:a16="http://schemas.microsoft.com/office/drawing/2014/main" id="{6A8A868C-EF04-7747-2B3F-F8AECFCBB412}"/>
              </a:ext>
            </a:extLst>
          </p:cNvPr>
          <p:cNvSpPr/>
          <p:nvPr/>
        </p:nvSpPr>
        <p:spPr>
          <a:xfrm>
            <a:off x="1122742" y="3214489"/>
            <a:ext cx="3167903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Projektziele und Zielgruppe(n) (1)</a:t>
            </a:r>
          </a:p>
        </p:txBody>
      </p:sp>
      <p:sp>
        <p:nvSpPr>
          <p:cNvPr id="11" name="Abgerundetes Rechteck 15">
            <a:extLst>
              <a:ext uri="{FF2B5EF4-FFF2-40B4-BE49-F238E27FC236}">
                <a16:creationId xmlns:a16="http://schemas.microsoft.com/office/drawing/2014/main" id="{B444B452-0B48-BBB2-9896-4CFD591C7AA2}"/>
              </a:ext>
            </a:extLst>
          </p:cNvPr>
          <p:cNvSpPr/>
          <p:nvPr/>
        </p:nvSpPr>
        <p:spPr>
          <a:xfrm>
            <a:off x="4547721" y="3873700"/>
            <a:ext cx="3168000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Innovationscharakter (1)</a:t>
            </a:r>
          </a:p>
        </p:txBody>
      </p:sp>
      <p:sp>
        <p:nvSpPr>
          <p:cNvPr id="12" name="Abgerundetes Rechteck 16">
            <a:extLst>
              <a:ext uri="{FF2B5EF4-FFF2-40B4-BE49-F238E27FC236}">
                <a16:creationId xmlns:a16="http://schemas.microsoft.com/office/drawing/2014/main" id="{BC535A15-3BA9-76D1-BF1A-DD6F8E9A8B10}"/>
              </a:ext>
            </a:extLst>
          </p:cNvPr>
          <p:cNvSpPr/>
          <p:nvPr/>
        </p:nvSpPr>
        <p:spPr>
          <a:xfrm>
            <a:off x="4547721" y="4942728"/>
            <a:ext cx="3132000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Einbindung Stadtmarketing (1)</a:t>
            </a:r>
          </a:p>
        </p:txBody>
      </p:sp>
      <p:sp>
        <p:nvSpPr>
          <p:cNvPr id="13" name="Abgerundetes Rechteck 18">
            <a:extLst>
              <a:ext uri="{FF2B5EF4-FFF2-40B4-BE49-F238E27FC236}">
                <a16:creationId xmlns:a16="http://schemas.microsoft.com/office/drawing/2014/main" id="{68E56378-6D43-5B22-06D7-3468E4DA6A2D}"/>
              </a:ext>
            </a:extLst>
          </p:cNvPr>
          <p:cNvSpPr/>
          <p:nvPr/>
        </p:nvSpPr>
        <p:spPr>
          <a:xfrm>
            <a:off x="7985775" y="3605240"/>
            <a:ext cx="3168000" cy="8166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Projektfotos - falls diese nicht auf den anderen Folien eingebaut werden konnten (2)</a:t>
            </a:r>
          </a:p>
        </p:txBody>
      </p:sp>
      <p:sp>
        <p:nvSpPr>
          <p:cNvPr id="14" name="Abgerundetes Rechteck 20">
            <a:extLst>
              <a:ext uri="{FF2B5EF4-FFF2-40B4-BE49-F238E27FC236}">
                <a16:creationId xmlns:a16="http://schemas.microsoft.com/office/drawing/2014/main" id="{4937EA4A-D143-C679-8490-2230F62B87C5}"/>
              </a:ext>
            </a:extLst>
          </p:cNvPr>
          <p:cNvSpPr/>
          <p:nvPr/>
        </p:nvSpPr>
        <p:spPr>
          <a:xfrm>
            <a:off x="1122742" y="3757642"/>
            <a:ext cx="3167903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Projektträger und Beteiligte (1)</a:t>
            </a:r>
          </a:p>
        </p:txBody>
      </p:sp>
      <p:sp>
        <p:nvSpPr>
          <p:cNvPr id="15" name="Abgerundetes Rechteck 21">
            <a:extLst>
              <a:ext uri="{FF2B5EF4-FFF2-40B4-BE49-F238E27FC236}">
                <a16:creationId xmlns:a16="http://schemas.microsoft.com/office/drawing/2014/main" id="{410108A8-8FBC-C5D8-A9B6-EA69663C82C6}"/>
              </a:ext>
            </a:extLst>
          </p:cNvPr>
          <p:cNvSpPr/>
          <p:nvPr/>
        </p:nvSpPr>
        <p:spPr>
          <a:xfrm>
            <a:off x="4547721" y="2695767"/>
            <a:ext cx="3168000" cy="5523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Auswirkungen auf Innenstadt / Ortsmitte (1)</a:t>
            </a:r>
          </a:p>
        </p:txBody>
      </p:sp>
      <p:sp>
        <p:nvSpPr>
          <p:cNvPr id="16" name="Abgerundetes Rechteck 23">
            <a:extLst>
              <a:ext uri="{FF2B5EF4-FFF2-40B4-BE49-F238E27FC236}">
                <a16:creationId xmlns:a16="http://schemas.microsoft.com/office/drawing/2014/main" id="{22B97353-F003-EA59-BD41-AE4628CD745D}"/>
              </a:ext>
            </a:extLst>
          </p:cNvPr>
          <p:cNvSpPr/>
          <p:nvPr/>
        </p:nvSpPr>
        <p:spPr>
          <a:xfrm>
            <a:off x="4547721" y="3334353"/>
            <a:ext cx="3168000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Kosten-Nutzen-Verhältnis (1)</a:t>
            </a:r>
          </a:p>
        </p:txBody>
      </p:sp>
      <p:sp>
        <p:nvSpPr>
          <p:cNvPr id="17" name="Abgerundetes Rechteck 27">
            <a:extLst>
              <a:ext uri="{FF2B5EF4-FFF2-40B4-BE49-F238E27FC236}">
                <a16:creationId xmlns:a16="http://schemas.microsoft.com/office/drawing/2014/main" id="{3B417C02-189E-1157-0455-07FFA4B1424C}"/>
              </a:ext>
            </a:extLst>
          </p:cNvPr>
          <p:cNvSpPr/>
          <p:nvPr/>
        </p:nvSpPr>
        <p:spPr>
          <a:xfrm>
            <a:off x="7985775" y="2677559"/>
            <a:ext cx="3168000" cy="8166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Noch nicht angebrachte, besondere Aspekte (1)</a:t>
            </a:r>
          </a:p>
        </p:txBody>
      </p:sp>
      <p:sp>
        <p:nvSpPr>
          <p:cNvPr id="18" name="Abgerundetes Rechteck 28">
            <a:extLst>
              <a:ext uri="{FF2B5EF4-FFF2-40B4-BE49-F238E27FC236}">
                <a16:creationId xmlns:a16="http://schemas.microsoft.com/office/drawing/2014/main" id="{99D98FEE-6F65-9861-2CD5-A3DC1AA13CEF}"/>
              </a:ext>
            </a:extLst>
          </p:cNvPr>
          <p:cNvSpPr/>
          <p:nvPr/>
        </p:nvSpPr>
        <p:spPr>
          <a:xfrm>
            <a:off x="1122743" y="5749654"/>
            <a:ext cx="10031032" cy="639699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F0000"/>
                </a:solidFill>
                <a:latin typeface="+mj-lt"/>
              </a:rPr>
              <a:t>Gliedern Sie Ihre Bewerbung bitte nach diesen Punkten und</a:t>
            </a:r>
            <a:br>
              <a:rPr lang="de-DE" sz="1400" dirty="0">
                <a:solidFill>
                  <a:srgbClr val="FF0000"/>
                </a:solidFill>
                <a:latin typeface="+mj-lt"/>
              </a:rPr>
            </a:br>
            <a:r>
              <a:rPr lang="de-DE" sz="1400" dirty="0">
                <a:solidFill>
                  <a:srgbClr val="FF0000"/>
                </a:solidFill>
                <a:latin typeface="+mj-lt"/>
              </a:rPr>
              <a:t> halten Sie sich an den (in Klammern) vorgegeben Umfang der Folien. Vielen Dank!</a:t>
            </a:r>
          </a:p>
        </p:txBody>
      </p:sp>
      <p:sp>
        <p:nvSpPr>
          <p:cNvPr id="21" name="Abgerundetes Rechteck 22">
            <a:extLst>
              <a:ext uri="{FF2B5EF4-FFF2-40B4-BE49-F238E27FC236}">
                <a16:creationId xmlns:a16="http://schemas.microsoft.com/office/drawing/2014/main" id="{DB44DA17-5755-F61A-9DF4-8E541DAB9177}"/>
              </a:ext>
            </a:extLst>
          </p:cNvPr>
          <p:cNvSpPr/>
          <p:nvPr/>
        </p:nvSpPr>
        <p:spPr>
          <a:xfrm>
            <a:off x="4547721" y="4408214"/>
            <a:ext cx="3168000" cy="435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</a:rPr>
              <a:t>Vorbildfunktion (1)</a:t>
            </a:r>
          </a:p>
        </p:txBody>
      </p:sp>
      <p:sp>
        <p:nvSpPr>
          <p:cNvPr id="46" name="Titel 1">
            <a:extLst>
              <a:ext uri="{FF2B5EF4-FFF2-40B4-BE49-F238E27FC236}">
                <a16:creationId xmlns:a16="http://schemas.microsoft.com/office/drawing/2014/main" id="{DF6D9F21-7793-8BE8-7421-E2BDE3494AD4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47788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Anwendungshinweis</a:t>
            </a:r>
          </a:p>
        </p:txBody>
      </p:sp>
      <p:sp>
        <p:nvSpPr>
          <p:cNvPr id="49" name="Abgerundetes Rechteck 12">
            <a:extLst>
              <a:ext uri="{FF2B5EF4-FFF2-40B4-BE49-F238E27FC236}">
                <a16:creationId xmlns:a16="http://schemas.microsoft.com/office/drawing/2014/main" id="{9EB8C657-F203-C367-F7CD-F9619950FA19}"/>
              </a:ext>
            </a:extLst>
          </p:cNvPr>
          <p:cNvSpPr/>
          <p:nvPr/>
        </p:nvSpPr>
        <p:spPr>
          <a:xfrm>
            <a:off x="1122742" y="2086273"/>
            <a:ext cx="3167903" cy="43560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+mj-lt"/>
              </a:rPr>
              <a:t>Allgemeines</a:t>
            </a:r>
          </a:p>
        </p:txBody>
      </p:sp>
      <p:sp>
        <p:nvSpPr>
          <p:cNvPr id="50" name="Abgerundetes Rechteck 12">
            <a:extLst>
              <a:ext uri="{FF2B5EF4-FFF2-40B4-BE49-F238E27FC236}">
                <a16:creationId xmlns:a16="http://schemas.microsoft.com/office/drawing/2014/main" id="{9EDB0A6B-31C8-5052-645A-63E868C441BC}"/>
              </a:ext>
            </a:extLst>
          </p:cNvPr>
          <p:cNvSpPr/>
          <p:nvPr/>
        </p:nvSpPr>
        <p:spPr>
          <a:xfrm>
            <a:off x="4545385" y="2090557"/>
            <a:ext cx="3167903" cy="43560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+mj-lt"/>
              </a:rPr>
              <a:t>Bewertungskriterien</a:t>
            </a:r>
          </a:p>
        </p:txBody>
      </p:sp>
      <p:sp>
        <p:nvSpPr>
          <p:cNvPr id="51" name="Abgerundetes Rechteck 12">
            <a:extLst>
              <a:ext uri="{FF2B5EF4-FFF2-40B4-BE49-F238E27FC236}">
                <a16:creationId xmlns:a16="http://schemas.microsoft.com/office/drawing/2014/main" id="{B4FCED29-EB8A-6AFC-5856-5116FB697EA6}"/>
              </a:ext>
            </a:extLst>
          </p:cNvPr>
          <p:cNvSpPr/>
          <p:nvPr/>
        </p:nvSpPr>
        <p:spPr>
          <a:xfrm>
            <a:off x="7985872" y="2094696"/>
            <a:ext cx="3167903" cy="435600"/>
          </a:xfrm>
          <a:prstGeom prst="round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+mj-lt"/>
              </a:rPr>
              <a:t>Ergänzendes (bei Bedarf)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5A9E23A0-A2F5-02CA-9EF8-034F4E68B73A}"/>
              </a:ext>
            </a:extLst>
          </p:cNvPr>
          <p:cNvCxnSpPr/>
          <p:nvPr/>
        </p:nvCxnSpPr>
        <p:spPr>
          <a:xfrm>
            <a:off x="4395788" y="2094696"/>
            <a:ext cx="0" cy="328363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7EBAD8FD-0C93-DC79-ECE6-000C83A04BE4}"/>
              </a:ext>
            </a:extLst>
          </p:cNvPr>
          <p:cNvCxnSpPr/>
          <p:nvPr/>
        </p:nvCxnSpPr>
        <p:spPr>
          <a:xfrm>
            <a:off x="7884576" y="2094696"/>
            <a:ext cx="0" cy="3283632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92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648000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1. Kurze Projektbeschreibung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13125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05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47788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2. Projektziele und Zielgruppe(n)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13125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Abgerundetes Rechteck 28">
            <a:extLst>
              <a:ext uri="{FF2B5EF4-FFF2-40B4-BE49-F238E27FC236}">
                <a16:creationId xmlns:a16="http://schemas.microsoft.com/office/drawing/2014/main" id="{D6AE4109-71AA-156A-C02D-431DB6B97F8E}"/>
              </a:ext>
            </a:extLst>
          </p:cNvPr>
          <p:cNvSpPr/>
          <p:nvPr/>
        </p:nvSpPr>
        <p:spPr>
          <a:xfrm>
            <a:off x="8933875" y="1382117"/>
            <a:ext cx="2211300" cy="639699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FF0000"/>
                </a:solidFill>
                <a:latin typeface="+mj-lt"/>
              </a:rPr>
              <a:t>(bitte möglichst konkret und quantifiziert)</a:t>
            </a:r>
          </a:p>
        </p:txBody>
      </p:sp>
    </p:spTree>
    <p:extLst>
      <p:ext uri="{BB962C8B-B14F-4D97-AF65-F5344CB8AC3E}">
        <p14:creationId xmlns:p14="http://schemas.microsoft.com/office/powerpoint/2010/main" val="251905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477887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3. Projektträger und Beteiligte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13125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51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788203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4. Positive Auswirkungen auf Innenstadt / Ortsmitte</a:t>
            </a:r>
          </a:p>
          <a:p>
            <a:pPr algn="l"/>
            <a:r>
              <a:rPr lang="de-DE" sz="1600" dirty="0">
                <a:solidFill>
                  <a:schemeClr val="tx2"/>
                </a:solidFill>
              </a:rPr>
              <a:t>(kurz- und langfristig; insb. neue Umsätze des Gewerbes, Verbesserung Image und Attraktivität)</a:t>
            </a:r>
          </a:p>
          <a:p>
            <a:pPr algn="l"/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31169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17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788203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5. Kosten-Nutzen-Verhältnis</a:t>
            </a:r>
          </a:p>
          <a:p>
            <a:pPr algn="l"/>
            <a:r>
              <a:rPr lang="de-DE" sz="1600" dirty="0">
                <a:solidFill>
                  <a:schemeClr val="tx2"/>
                </a:solidFill>
              </a:rPr>
              <a:t>(Grad der Zielerreichung gemessen an eingesetzten Mitteln)</a:t>
            </a:r>
          </a:p>
          <a:p>
            <a:pPr algn="l"/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31169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95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8876" cy="788203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7. Vorbildfunktion</a:t>
            </a:r>
          </a:p>
          <a:p>
            <a:pPr algn="l"/>
            <a:r>
              <a:rPr lang="de-DE" sz="1600" dirty="0">
                <a:solidFill>
                  <a:schemeClr val="tx2"/>
                </a:solidFill>
              </a:rPr>
              <a:t>(Übertragbarkeit auf andere Städte / Gemeinden) </a:t>
            </a:r>
          </a:p>
          <a:p>
            <a:pPr algn="l"/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31169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20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81D6C2F-D59E-D715-1BD9-5B14DD168E37}"/>
              </a:ext>
            </a:extLst>
          </p:cNvPr>
          <p:cNvSpPr txBox="1">
            <a:spLocks/>
          </p:cNvSpPr>
          <p:nvPr/>
        </p:nvSpPr>
        <p:spPr>
          <a:xfrm>
            <a:off x="1104899" y="1434492"/>
            <a:ext cx="10040276" cy="788203"/>
          </a:xfrm>
          <a:prstGeom prst="rect">
            <a:avLst/>
          </a:prstGeom>
        </p:spPr>
        <p:txBody>
          <a:bodyPr lIns="0" tIns="0" rIns="0" b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5pPr>
            <a:lvl6pPr marL="436206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6pPr>
            <a:lvl7pPr marL="872412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7pPr>
            <a:lvl8pPr marL="1308617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8pPr>
            <a:lvl9pPr marL="1744823" algn="ctr" rtl="0" fontAlgn="base">
              <a:spcBef>
                <a:spcPct val="0"/>
              </a:spcBef>
              <a:spcAft>
                <a:spcPct val="0"/>
              </a:spcAft>
              <a:buFont typeface="Arial" charset="0"/>
              <a:defRPr sz="4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de-DE" sz="2400" b="1" dirty="0">
                <a:solidFill>
                  <a:schemeClr val="tx2"/>
                </a:solidFill>
              </a:rPr>
              <a:t>8. Einbindung in längerfristige örtliche Stadtmarketing-Strategie</a:t>
            </a:r>
          </a:p>
          <a:p>
            <a:pPr algn="l"/>
            <a:r>
              <a:rPr lang="de-DE" sz="1600" dirty="0">
                <a:solidFill>
                  <a:schemeClr val="tx2"/>
                </a:solidFill>
              </a:rPr>
              <a:t>(+ Wiederholung geplant?)</a:t>
            </a:r>
          </a:p>
          <a:p>
            <a:pPr algn="l"/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2F394CE-E55C-A8BF-D459-6A82505EFDB8}"/>
              </a:ext>
            </a:extLst>
          </p:cNvPr>
          <p:cNvSpPr txBox="1"/>
          <p:nvPr/>
        </p:nvSpPr>
        <p:spPr>
          <a:xfrm>
            <a:off x="1104898" y="2311694"/>
            <a:ext cx="10048876" cy="45227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XXX</a:t>
            </a:r>
          </a:p>
          <a:p>
            <a:pPr marL="360000" indent="-360000" algn="l">
              <a:buClr>
                <a:schemeClr val="tx2"/>
              </a:buClr>
              <a:buFont typeface="Wingdings" panose="05000000000000000000" pitchFamily="2" charset="2"/>
              <a:buChar char=""/>
            </a:pPr>
            <a:r>
              <a:rPr lang="de-DE" sz="2000" dirty="0">
                <a:solidFill>
                  <a:schemeClr val="tx1"/>
                </a:solidFill>
              </a:rPr>
              <a:t>….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55C00FF-F833-1AD5-81D0-E5EEF419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Bewerber / Projekttitel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5C9A89C-5FDD-CC7C-7ADD-83DEE3D4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ECD9B-2EC0-4786-BD83-C4DBD24011A6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399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heme/theme1.xml><?xml version="1.0" encoding="utf-8"?>
<a:theme xmlns:a="http://schemas.openxmlformats.org/drawingml/2006/main" name="StMWI Version 3">
  <a:themeElements>
    <a:clrScheme name="PP">
      <a:dk1>
        <a:sysClr val="windowText" lastClr="000000"/>
      </a:dk1>
      <a:lt1>
        <a:sysClr val="window" lastClr="FFFFFF"/>
      </a:lt1>
      <a:dk2>
        <a:srgbClr val="0071A1"/>
      </a:dk2>
      <a:lt2>
        <a:srgbClr val="A5AAAB"/>
      </a:lt2>
      <a:accent1>
        <a:srgbClr val="002A3C"/>
      </a:accent1>
      <a:accent2>
        <a:srgbClr val="005579"/>
      </a:accent2>
      <a:accent3>
        <a:srgbClr val="0071A1"/>
      </a:accent3>
      <a:accent4>
        <a:srgbClr val="008DC9"/>
      </a:accent4>
      <a:accent5>
        <a:srgbClr val="536668"/>
      </a:accent5>
      <a:accent6>
        <a:srgbClr val="81888A"/>
      </a:accent6>
      <a:hlink>
        <a:srgbClr val="0071A1"/>
      </a:hlink>
      <a:folHlink>
        <a:srgbClr val="80C6E4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8056750210BD4592D09B0A1652C52D" ma:contentTypeVersion="16" ma:contentTypeDescription="Ein neues Dokument erstellen." ma:contentTypeScope="" ma:versionID="b9a719c34ecd1efd7f2d10d6c842ea76">
  <xsd:schema xmlns:xsd="http://www.w3.org/2001/XMLSchema" xmlns:xs="http://www.w3.org/2001/XMLSchema" xmlns:p="http://schemas.microsoft.com/office/2006/metadata/properties" xmlns:ns2="1b19dea1-a00e-4644-ab9c-e7561f620f79" xmlns:ns3="d1833386-e4e2-453a-baac-f1ebc2d56113" targetNamespace="http://schemas.microsoft.com/office/2006/metadata/properties" ma:root="true" ma:fieldsID="17a0b02e43812e2b89108fa56db2d347" ns2:_="" ns3:_="">
    <xsd:import namespace="1b19dea1-a00e-4644-ab9c-e7561f620f79"/>
    <xsd:import namespace="d1833386-e4e2-453a-baac-f1ebc2d561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9dea1-a00e-4644-ab9c-e7561f620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dd45be9f-858a-4b03-b1a2-e5922a659f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33386-e4e2-453a-baac-f1ebc2d5611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65a5222c-b9bf-490e-9ee0-a9c0b54a77b1}" ma:internalName="TaxCatchAll" ma:showField="CatchAllData" ma:web="d1833386-e4e2-453a-baac-f1ebc2d561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19dea1-a00e-4644-ab9c-e7561f620f79">
      <Terms xmlns="http://schemas.microsoft.com/office/infopath/2007/PartnerControls"/>
    </lcf76f155ced4ddcb4097134ff3c332f>
    <TaxCatchAll xmlns="d1833386-e4e2-453a-baac-f1ebc2d56113" xsi:nil="true"/>
  </documentManagement>
</p:properties>
</file>

<file path=customXml/itemProps1.xml><?xml version="1.0" encoding="utf-8"?>
<ds:datastoreItem xmlns:ds="http://schemas.openxmlformats.org/officeDocument/2006/customXml" ds:itemID="{BB0C8580-C169-4007-BD50-1277A6B4CC5B}"/>
</file>

<file path=customXml/itemProps2.xml><?xml version="1.0" encoding="utf-8"?>
<ds:datastoreItem xmlns:ds="http://schemas.openxmlformats.org/officeDocument/2006/customXml" ds:itemID="{75BCBD55-817A-415B-8F6A-B33756D56A57}"/>
</file>

<file path=customXml/itemProps3.xml><?xml version="1.0" encoding="utf-8"?>
<ds:datastoreItem xmlns:ds="http://schemas.openxmlformats.org/officeDocument/2006/customXml" ds:itemID="{EB0A42C6-268A-4104-98DF-3A116C08C1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</Words>
  <Application>Microsoft Office PowerPoint</Application>
  <PresentationFormat>Benutzerdefiniert</PresentationFormat>
  <Paragraphs>103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StMWI Version 3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StMWi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Schuster Bärbel</dc:creator>
  <cp:lastModifiedBy>Kirsten Rosenthal</cp:lastModifiedBy>
  <cp:revision>296</cp:revision>
  <cp:lastPrinted>2014-03-20T15:03:01Z</cp:lastPrinted>
  <dcterms:created xsi:type="dcterms:W3CDTF">2005-02-18T07:56:42Z</dcterms:created>
  <dcterms:modified xsi:type="dcterms:W3CDTF">2024-02-12T09:09:23Z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0x010100C78056750210BD4592D09B0A1652C52D</vt:lpwstr>
  </property>
</Properties>
</file>